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  <p:sldMasterId id="2147483650" r:id="rId3"/>
    <p:sldMasterId id="2147483651" r:id="rId4"/>
    <p:sldMasterId id="2147483652" r:id="rId5"/>
    <p:sldMasterId id="2147483653" r:id="rId6"/>
    <p:sldMasterId id="2147483654" r:id="rId7"/>
    <p:sldMasterId id="2147483655" r:id="rId8"/>
    <p:sldMasterId id="2147483656" r:id="rId9"/>
    <p:sldMasterId id="2147483657" r:id="rId10"/>
    <p:sldMasterId id="2147483658" r:id="rId11"/>
    <p:sldMasterId id="2147483659" r:id="rId12"/>
    <p:sldMasterId id="2147483660" r:id="rId13"/>
    <p:sldMasterId id="2147483661" r:id="rId14"/>
    <p:sldMasterId id="2147483662" r:id="rId15"/>
    <p:sldMasterId id="2147483663" r:id="rId16"/>
    <p:sldMasterId id="2147483664" r:id="rId17"/>
    <p:sldMasterId id="2147483665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73" r:id="rId28"/>
    <p:sldId id="265" r:id="rId29"/>
    <p:sldId id="266" r:id="rId30"/>
    <p:sldId id="267" r:id="rId31"/>
    <p:sldId id="272" r:id="rId32"/>
    <p:sldId id="268" r:id="rId33"/>
    <p:sldId id="269" r:id="rId34"/>
    <p:sldId id="270" r:id="rId35"/>
    <p:sldId id="271" r:id="rId36"/>
  </p:sldIdLst>
  <p:sldSz cx="13004800" cy="97536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5pPr>
    <a:lvl6pPr marL="22860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6pPr>
    <a:lvl7pPr marL="27432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7pPr>
    <a:lvl8pPr marL="32004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8pPr>
    <a:lvl9pPr marL="3657600" algn="l" defTabSz="914400" rtl="0" eaLnBrk="1" latinLnBrk="0" hangingPunct="1">
      <a:defRPr sz="4200" kern="1200">
        <a:solidFill>
          <a:srgbClr val="414141"/>
        </a:solidFill>
        <a:latin typeface="Gill Sans Light" charset="0"/>
        <a:ea typeface="ヒラギノ角ゴ ProN W3" charset="0"/>
        <a:cs typeface="ヒラギノ角ゴ ProN W3" charset="0"/>
        <a:sym typeface="Gill Sans Light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3" d="100"/>
          <a:sy n="83" d="100"/>
        </p:scale>
        <p:origin x="-1464" y="-8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9" Type="http://schemas.openxmlformats.org/officeDocument/2006/relationships/slideMaster" Target="slideMasters/slideMaster9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Master" Target="slideMasters/slideMaster16.xml"/><Relationship Id="rId17" Type="http://schemas.openxmlformats.org/officeDocument/2006/relationships/slideMaster" Target="slideMasters/slideMaster17.xml"/><Relationship Id="rId18" Type="http://schemas.openxmlformats.org/officeDocument/2006/relationships/slideMaster" Target="slideMasters/slideMaster18.xml"/><Relationship Id="rId19" Type="http://schemas.openxmlformats.org/officeDocument/2006/relationships/slide" Target="slides/slide1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564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790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044700"/>
            <a:ext cx="3073400" cy="452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044700"/>
            <a:ext cx="9067800" cy="452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3187700"/>
            <a:ext cx="28702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254000"/>
            <a:ext cx="6070600" cy="923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54000"/>
            <a:ext cx="6070600" cy="9232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923290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9232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163" y="390525"/>
            <a:ext cx="2925762" cy="83216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390525"/>
            <a:ext cx="8624888" cy="8321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45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458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4582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6832600"/>
            <a:ext cx="3073400" cy="2451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6832600"/>
            <a:ext cx="9067800" cy="2451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75200" y="1384300"/>
            <a:ext cx="1473200" cy="4787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1384300"/>
            <a:ext cx="4267200" cy="4787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78200" y="4876800"/>
            <a:ext cx="28702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5270500"/>
            <a:ext cx="60706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5270500"/>
            <a:ext cx="6070600" cy="129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775200" y="1384300"/>
            <a:ext cx="1473200" cy="47879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1384300"/>
            <a:ext cx="4267200" cy="47879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875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276475"/>
            <a:ext cx="5775325" cy="6435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875" y="2276475"/>
            <a:ext cx="1170305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276475"/>
            <a:ext cx="3073400" cy="64357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276475"/>
            <a:ext cx="9067800" cy="6435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3187700"/>
            <a:ext cx="6070600" cy="584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254000"/>
            <a:ext cx="3073400" cy="87757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254000"/>
            <a:ext cx="9067800" cy="87757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5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8077200"/>
            <a:ext cx="6070600" cy="1206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75800" y="6832600"/>
            <a:ext cx="3073400" cy="2451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5600" y="6832600"/>
            <a:ext cx="9067800" cy="2451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1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4.xml"/><Relationship Id="rId12" Type="http://schemas.openxmlformats.org/officeDocument/2006/relationships/theme" Target="../theme/theme14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/Relationships>
</file>

<file path=ppt/slideMasters/_rels/slideMaster1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5.xml"/><Relationship Id="rId12" Type="http://schemas.openxmlformats.org/officeDocument/2006/relationships/theme" Target="../theme/theme15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/Relationships>
</file>

<file path=ppt/slideMasters/_rels/slideMaster1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76.xml"/><Relationship Id="rId12" Type="http://schemas.openxmlformats.org/officeDocument/2006/relationships/theme" Target="../theme/theme16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68.xml"/><Relationship Id="rId4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1.xml"/><Relationship Id="rId7" Type="http://schemas.openxmlformats.org/officeDocument/2006/relationships/slideLayout" Target="../slideLayouts/slideLayout172.xml"/><Relationship Id="rId8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4.xml"/><Relationship Id="rId10" Type="http://schemas.openxmlformats.org/officeDocument/2006/relationships/slideLayout" Target="../slideLayouts/slideLayout175.xml"/></Relationships>
</file>

<file path=ppt/slideMasters/_rels/slideMaster1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87.xml"/><Relationship Id="rId12" Type="http://schemas.openxmlformats.org/officeDocument/2006/relationships/theme" Target="../theme/theme17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77.xml"/><Relationship Id="rId2" Type="http://schemas.openxmlformats.org/officeDocument/2006/relationships/slideLayout" Target="../slideLayouts/slideLayout178.xml"/><Relationship Id="rId3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81.xml"/><Relationship Id="rId6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83.xml"/><Relationship Id="rId8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86.xml"/></Relationships>
</file>

<file path=ppt/slideMasters/_rels/slideMaster1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8.xml"/><Relationship Id="rId12" Type="http://schemas.openxmlformats.org/officeDocument/2006/relationships/theme" Target="../theme/theme18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188.xml"/><Relationship Id="rId2" Type="http://schemas.openxmlformats.org/officeDocument/2006/relationships/slideLayout" Target="../slideLayouts/slideLayout189.xml"/><Relationship Id="rId3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92.xml"/><Relationship Id="rId6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4.xml"/><Relationship Id="rId8" Type="http://schemas.openxmlformats.org/officeDocument/2006/relationships/slideLayout" Target="../slideLayouts/slideLayout195.xml"/><Relationship Id="rId9" Type="http://schemas.openxmlformats.org/officeDocument/2006/relationships/slideLayout" Target="../slideLayouts/slideLayout196.xml"/><Relationship Id="rId10" Type="http://schemas.openxmlformats.org/officeDocument/2006/relationships/slideLayout" Target="../slideLayouts/slideLayout197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2.jpe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044700"/>
            <a:ext cx="12293600" cy="323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5270500"/>
            <a:ext cx="122936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7564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122936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58928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254000"/>
            <a:ext cx="12293600" cy="92329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lnSpc>
          <a:spcPct val="120000"/>
        </a:lnSpc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46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  <p:sldLayoutId id="2147483845" r:id="rId4"/>
    <p:sldLayoutId id="2147483846" r:id="rId5"/>
    <p:sldLayoutId id="2147483847" r:id="rId6"/>
    <p:sldLayoutId id="2147483848" r:id="rId7"/>
    <p:sldLayoutId id="2147483849" r:id="rId8"/>
    <p:sldLayoutId id="2147483850" r:id="rId9"/>
    <p:sldLayoutId id="2147483851" r:id="rId10"/>
    <p:sldLayoutId id="2147483852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85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6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447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828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8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743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200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57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6832600"/>
            <a:ext cx="12293600" cy="1257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8077200"/>
            <a:ext cx="12293600" cy="120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1384300"/>
            <a:ext cx="58928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4876800"/>
            <a:ext cx="58928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rgbClr val="404140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1384300"/>
            <a:ext cx="5892800" cy="3505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4876800"/>
            <a:ext cx="5892800" cy="1295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3225800"/>
            <a:ext cx="12293600" cy="330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7416800"/>
            <a:ext cx="12293600" cy="1282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7416800"/>
            <a:ext cx="12293600" cy="1282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254000"/>
            <a:ext cx="12293600" cy="2438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3187700"/>
            <a:ext cx="12293600" cy="5842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304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635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1016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397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7780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22352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26924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31496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3606800" indent="-304800" algn="l" rtl="0" fontAlgn="base">
        <a:spcBef>
          <a:spcPts val="3800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5600" y="6832600"/>
            <a:ext cx="12293600" cy="12573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title style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5600" y="8077200"/>
            <a:ext cx="12293600" cy="1206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Gill Sans Light" charset="0"/>
              </a:rPr>
              <a:t>Click to edit Master text styles</a:t>
            </a:r>
          </a:p>
          <a:p>
            <a:pPr lvl="1"/>
            <a:r>
              <a:rPr lang="en-US" smtClean="0">
                <a:sym typeface="Gill Sans Light" charset="0"/>
              </a:rPr>
              <a:t>Second level</a:t>
            </a:r>
          </a:p>
          <a:p>
            <a:pPr lvl="2"/>
            <a:r>
              <a:rPr lang="en-US" smtClean="0">
                <a:sym typeface="Gill Sans Light" charset="0"/>
              </a:rPr>
              <a:t>Third level</a:t>
            </a:r>
          </a:p>
          <a:p>
            <a:pPr lvl="3"/>
            <a:r>
              <a:rPr lang="en-US" smtClean="0">
                <a:sym typeface="Gill Sans Light" charset="0"/>
              </a:rPr>
              <a:t>Fourth level</a:t>
            </a:r>
          </a:p>
          <a:p>
            <a:pPr lvl="4"/>
            <a:r>
              <a:rPr lang="en-US" smtClean="0">
                <a:sym typeface="Gill Sans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ransition xmlns:p14="http://schemas.microsoft.com/office/powerpoint/2010/main"/>
  <p:txStyles>
    <p:titleStyle>
      <a:lvl1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72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8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hyperlink" Target="http://awesome.good.is/transparency/web/1101/census-data/flat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wesome.good.is/transparency/web/1101/census-data/flat.html" TargetMode="Externa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wesome.good.is/transparency/web/1101/census-data/flat.html" TargetMode="Externa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hyperlink" Target="http://awesome.good.is/transparency/web/1101/census-data/flat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aschmann.net" TargetMode="Externa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Mapping </a:t>
            </a:r>
            <a:r>
              <a:rPr lang="en-US" dirty="0" smtClean="0"/>
              <a:t>Strategies </a:t>
            </a:r>
            <a:r>
              <a:rPr lang="en-US" dirty="0"/>
              <a:t>for </a:t>
            </a:r>
            <a:r>
              <a:rPr lang="en-US" dirty="0" smtClean="0"/>
              <a:t>Complex </a:t>
            </a:r>
            <a:r>
              <a:rPr lang="en-US" dirty="0"/>
              <a:t>D</a:t>
            </a:r>
            <a:r>
              <a:rPr lang="en-US" dirty="0" smtClean="0"/>
              <a:t>ata</a:t>
            </a:r>
            <a:endParaRPr lang="en-US" dirty="0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5270500"/>
            <a:ext cx="12293600" cy="2895600"/>
          </a:xfrm>
          <a:ln/>
        </p:spPr>
        <p:txBody>
          <a:bodyPr/>
          <a:lstStyle/>
          <a:p>
            <a:r>
              <a:rPr lang="en-US" dirty="0" smtClean="0"/>
              <a:t>Clark Library</a:t>
            </a:r>
            <a:endParaRPr lang="en-US" dirty="0"/>
          </a:p>
          <a:p>
            <a:r>
              <a:rPr lang="en-US" dirty="0"/>
              <a:t>Spatial and Numeric </a:t>
            </a:r>
            <a:r>
              <a:rPr lang="en-US" dirty="0" smtClean="0"/>
              <a:t>Data</a:t>
            </a:r>
            <a:endParaRPr lang="en-US" dirty="0"/>
          </a:p>
          <a:p>
            <a:r>
              <a:rPr lang="en-US" dirty="0"/>
              <a:t>Justin </a:t>
            </a:r>
            <a:r>
              <a:rPr lang="en-US" dirty="0" err="1" smtClean="0"/>
              <a:t>Joque</a:t>
            </a:r>
            <a:endParaRPr lang="en-US" dirty="0" smtClean="0"/>
          </a:p>
          <a:p>
            <a:r>
              <a:rPr lang="en-US" dirty="0" smtClean="0"/>
              <a:t>Nicole </a:t>
            </a:r>
            <a:r>
              <a:rPr lang="en-US" dirty="0" err="1" smtClean="0"/>
              <a:t>Scholtz</a:t>
            </a:r>
            <a:endParaRPr lang="en-US" dirty="0"/>
          </a:p>
          <a:p>
            <a:r>
              <a:rPr lang="en-US" dirty="0" smtClean="0"/>
              <a:t>2015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2070100"/>
          </a:xfrm>
          <a:ln/>
        </p:spPr>
        <p:txBody>
          <a:bodyPr/>
          <a:lstStyle/>
          <a:p>
            <a:r>
              <a:rPr lang="en-US" dirty="0"/>
              <a:t>Creating new </a:t>
            </a:r>
            <a:r>
              <a:rPr lang="en-US" dirty="0" smtClean="0"/>
              <a:t>metrics:</a:t>
            </a:r>
            <a:br>
              <a:rPr lang="en-US" dirty="0" smtClean="0"/>
            </a:br>
            <a:r>
              <a:rPr lang="en-US" sz="4800" dirty="0" err="1" smtClean="0"/>
              <a:t>Gini</a:t>
            </a:r>
            <a:r>
              <a:rPr lang="en-US" sz="4800" dirty="0" smtClean="0"/>
              <a:t> Coefficient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400" y="2819400"/>
            <a:ext cx="635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44984"/>
      </p:ext>
    </p:extLst>
  </p:cSld>
  <p:clrMapOvr>
    <a:masterClrMapping/>
  </p:clrMapOvr>
  <p:transition xmlns:p14="http://schemas.microsoft.com/office/powerpoint/2010/main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" y="1979613"/>
            <a:ext cx="12776200" cy="71897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867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3"/>
              </a:rPr>
              <a:t>http://awesome.good.is/transparency/web/1101/census-data/flat.html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</p:spTree>
  </p:cSld>
  <p:clrMapOvr>
    <a:masterClrMapping/>
  </p:clrMapOvr>
  <p:transition xmlns:p14="http://schemas.microsoft.com/office/powerpoint/2010/main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sp>
        <p:nvSpPr>
          <p:cNvPr id="29698" name="Rectangle 2"/>
          <p:cNvSpPr>
            <a:spLocks/>
          </p:cNvSpPr>
          <p:nvPr/>
        </p:nvSpPr>
        <p:spPr bwMode="auto">
          <a:xfrm>
            <a:off x="584200" y="91186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http://www.radicalcartography.net/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5625" y="1765300"/>
            <a:ext cx="9337675" cy="72771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Overlays &amp; Transparency</a:t>
            </a:r>
          </a:p>
        </p:txBody>
      </p:sp>
      <p:sp>
        <p:nvSpPr>
          <p:cNvPr id="30722" name="Rectangle 2"/>
          <p:cNvSpPr>
            <a:spLocks/>
          </p:cNvSpPr>
          <p:nvPr/>
        </p:nvSpPr>
        <p:spPr bwMode="auto">
          <a:xfrm>
            <a:off x="584200" y="91186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http://www.radicalcartography.net/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95500" y="1954213"/>
            <a:ext cx="8801100" cy="68595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 smtClean="0"/>
              <a:t>Overlays &amp; </a:t>
            </a:r>
            <a:r>
              <a:rPr lang="en-US" dirty="0" smtClean="0"/>
              <a:t>Transparency</a:t>
            </a:r>
            <a:endParaRPr lang="en-US" dirty="0"/>
          </a:p>
        </p:txBody>
      </p:sp>
      <p:sp>
        <p:nvSpPr>
          <p:cNvPr id="2355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endParaRPr lang="en-US" sz="1200" u="sng" dirty="0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  <p:pic>
        <p:nvPicPr>
          <p:cNvPr id="5" name="Content Placeholder 5" descr="total-county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35000" y="2057401"/>
            <a:ext cx="11811000" cy="7086599"/>
          </a:xfrm>
        </p:spPr>
      </p:pic>
    </p:spTree>
    <p:extLst>
      <p:ext uri="{BB962C8B-B14F-4D97-AF65-F5344CB8AC3E}">
        <p14:creationId xmlns:p14="http://schemas.microsoft.com/office/powerpoint/2010/main" val="3809397902"/>
      </p:ext>
    </p:extLst>
  </p:cSld>
  <p:clrMapOvr>
    <a:masterClrMapping/>
  </p:clrMapOvr>
  <p:transition xmlns:p14="http://schemas.microsoft.com/office/powerpoint/2010/main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Exercise II</a:t>
            </a: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Part I - we’ll use transparency to add more information to our rent/income map</a:t>
            </a:r>
          </a:p>
          <a:p>
            <a:pPr algn="l"/>
            <a:endParaRPr lang="en-US"/>
          </a:p>
          <a:p>
            <a:pPr algn="l"/>
            <a:r>
              <a:rPr lang="en-US"/>
              <a:t>Part II - we’ll look at race in Michigan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Point densities</a:t>
            </a:r>
          </a:p>
        </p:txBody>
      </p:sp>
      <p:pic>
        <p:nvPicPr>
          <p:cNvPr id="32771" name="Picture 3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59200" y="2057400"/>
            <a:ext cx="5476009" cy="7086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Exercise III</a:t>
            </a: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We will use point densities to represent race in Michigan.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2146300"/>
            <a:ext cx="12293600" cy="2159000"/>
          </a:xfrm>
          <a:ln/>
        </p:spPr>
        <p:txBody>
          <a:bodyPr/>
          <a:lstStyle/>
          <a:p>
            <a:r>
              <a:rPr lang="en-US"/>
              <a:t>Conclusions and Questions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5702300"/>
            <a:ext cx="12293600" cy="3581400"/>
          </a:xfrm>
          <a:ln/>
        </p:spPr>
        <p:txBody>
          <a:bodyPr/>
          <a:lstStyle/>
          <a:p>
            <a:r>
              <a:rPr lang="en-US" dirty="0"/>
              <a:t>Thank you for </a:t>
            </a:r>
            <a:r>
              <a:rPr lang="en-US" dirty="0" smtClean="0"/>
              <a:t>coming</a:t>
            </a:r>
            <a:endParaRPr lang="en-US" dirty="0"/>
          </a:p>
          <a:p>
            <a:r>
              <a:rPr lang="en-US" dirty="0"/>
              <a:t>Please fill out the evaluation </a:t>
            </a:r>
            <a:r>
              <a:rPr lang="en-US" dirty="0" smtClean="0"/>
              <a:t>form</a:t>
            </a:r>
            <a:endParaRPr lang="en-US" dirty="0"/>
          </a:p>
          <a:p>
            <a:r>
              <a:rPr lang="en-US" dirty="0"/>
              <a:t>There is a link on the </a:t>
            </a:r>
            <a:r>
              <a:rPr lang="en-US" dirty="0" err="1"/>
              <a:t>ctools</a:t>
            </a:r>
            <a:r>
              <a:rPr lang="en-US" dirty="0"/>
              <a:t> site </a:t>
            </a:r>
            <a:r>
              <a:rPr lang="en-US"/>
              <a:t>under </a:t>
            </a:r>
            <a:r>
              <a:rPr lang="en-US" smtClean="0"/>
              <a:t>resources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Thinking about complex data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Creating new metrics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Overlays and Transparency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Point Densities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Exercise III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Conclusions and Questions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endParaRPr lang="en-US"/>
          </a:p>
          <a:p>
            <a:pPr algn="l"/>
            <a:endParaRPr lang="en-US"/>
          </a:p>
          <a:p>
            <a:pPr algn="l"/>
            <a:r>
              <a:rPr lang="en-US"/>
              <a:t>Things to consider: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What are you trying to show?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Why a map?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What have other people done?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/>
              <a:t>Is the map ‘readable’?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2530" name="Picture 2"/>
          <p:cNvPicPr>
            <a:picLocks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1938338"/>
            <a:ext cx="9029700" cy="75247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300" y="1979613"/>
            <a:ext cx="12776200" cy="718978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3555" name="Rectangle 3"/>
          <p:cNvSpPr>
            <a:spLocks/>
          </p:cNvSpPr>
          <p:nvPr/>
        </p:nvSpPr>
        <p:spPr bwMode="auto">
          <a:xfrm>
            <a:off x="190500" y="9296400"/>
            <a:ext cx="45212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3"/>
              </a:rPr>
              <a:t>http://awesome.good.is/transparency/web/1101/census-data/flat.html</a:t>
            </a:r>
            <a:endParaRPr lang="en-US" sz="1200" u="sng">
              <a:solidFill>
                <a:schemeClr val="tx1"/>
              </a:solidFill>
              <a:ea typeface="Gill Sans Light" charset="0"/>
              <a:cs typeface="Gill Sans Light" charset="0"/>
            </a:endParaRPr>
          </a:p>
        </p:txBody>
      </p:sp>
    </p:spTree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sp>
        <p:nvSpPr>
          <p:cNvPr id="24578" name="Rectangle 2"/>
          <p:cNvSpPr>
            <a:spLocks/>
          </p:cNvSpPr>
          <p:nvPr/>
        </p:nvSpPr>
        <p:spPr bwMode="auto">
          <a:xfrm>
            <a:off x="1854200" y="9334500"/>
            <a:ext cx="1816100" cy="2794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r>
              <a:rPr lang="en-US" sz="1200" u="sng">
                <a:solidFill>
                  <a:schemeClr val="tx1"/>
                </a:solidFill>
                <a:ea typeface="Gill Sans Light" charset="0"/>
                <a:cs typeface="Gill Sans Light" charset="0"/>
                <a:hlinkClick r:id="rId2"/>
              </a:rPr>
              <a:t>http://aschmann.net</a:t>
            </a:r>
            <a:r>
              <a:rPr lang="en-US" sz="1200">
                <a:solidFill>
                  <a:schemeClr val="tx1"/>
                </a:solidFill>
                <a:ea typeface="Gill Sans Light" charset="0"/>
                <a:cs typeface="Gill Sans Light" charset="0"/>
              </a:rPr>
              <a:t>/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59000" y="1836738"/>
            <a:ext cx="8674100" cy="74723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Complex data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9550" y="2044700"/>
            <a:ext cx="12566650" cy="599440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787400" y="8305800"/>
            <a:ext cx="1135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/>
              <a:t>This article from the Economist discusses this map and also provides a link to a high quality reproduction of it: http</a:t>
            </a:r>
            <a:r>
              <a:rPr lang="en-US" sz="1600" dirty="0"/>
              <a:t>://www.economist.com/node/10278643?story_id=10278643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/>
              <a:t>Creating new metrics</a:t>
            </a:r>
          </a:p>
        </p:txBody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 dirty="0" smtClean="0"/>
              <a:t> How do your variables interact?</a:t>
            </a:r>
          </a:p>
          <a:p>
            <a:pPr algn="l">
              <a:buClr>
                <a:srgbClr val="414141"/>
              </a:buClr>
              <a:buSzPct val="125000"/>
              <a:buFontTx/>
              <a:buChar char="•"/>
            </a:pPr>
            <a:r>
              <a:rPr lang="en-US" dirty="0" smtClean="0"/>
              <a:t> Can they be combined into a single variable?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355600" y="596900"/>
            <a:ext cx="12293600" cy="1257300"/>
          </a:xfrm>
          <a:ln/>
        </p:spPr>
        <p:txBody>
          <a:bodyPr/>
          <a:lstStyle/>
          <a:p>
            <a:r>
              <a:rPr lang="en-US" dirty="0"/>
              <a:t>E</a:t>
            </a:r>
            <a:r>
              <a:rPr lang="en-US" dirty="0" smtClean="0"/>
              <a:t>xercise </a:t>
            </a:r>
            <a:r>
              <a:rPr lang="en-US" dirty="0"/>
              <a:t>I</a:t>
            </a:r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55600" y="2082800"/>
            <a:ext cx="12293600" cy="7200900"/>
          </a:xfrm>
          <a:ln/>
        </p:spPr>
        <p:txBody>
          <a:bodyPr/>
          <a:lstStyle/>
          <a:p>
            <a:pPr algn="l"/>
            <a:r>
              <a:rPr lang="en-US"/>
              <a:t>Say we are interested in income and rent in Michigan. How could we create a single variable to show (at least part of) the relationship between the two?</a:t>
            </a:r>
          </a:p>
        </p:txBody>
      </p:sp>
    </p:spTree>
  </p:cSld>
  <p:clrMapOvr>
    <a:masterClrMapping/>
  </p:clrMapOvr>
  <p:transition xmlns:p14="http://schemas.microsoft.com/office/powerpoint/2010/main"/>
</p:sld>
</file>

<file path=ppt/theme/theme1.xml><?xml version="1.0" encoding="utf-8"?>
<a:theme xmlns:a="http://schemas.openxmlformats.org/drawingml/2006/main" name="Title &amp; Subtitle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 &amp; Bullets - Right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2 Column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itle &amp; Bullets - Left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itle, Bullets &amp; Photo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Bullets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Blan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Blank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Title - Top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Title - Top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Subtitle - Photo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hoto - Vertical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hoto - Vertical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Title - Center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Horizontal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Photo - Horizontal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Title &amp; Bullets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&amp; Subtitle - Photo - Dark">
  <a:themeElements>
    <a:clrScheme name="">
      <a:dk1>
        <a:srgbClr val="414141"/>
      </a:dk1>
      <a:lt1>
        <a:srgbClr val="FFFFFF"/>
      </a:lt1>
      <a:dk2>
        <a:srgbClr val="000000"/>
      </a:dk2>
      <a:lt2>
        <a:srgbClr val="808080"/>
      </a:lt2>
      <a:accent1>
        <a:srgbClr val="6C7472"/>
      </a:accent1>
      <a:accent2>
        <a:srgbClr val="333399"/>
      </a:accent2>
      <a:accent3>
        <a:srgbClr val="FFFFFF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 smtClean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Pages>0</Pages>
  <Words>297</Words>
  <Characters>0</Characters>
  <Application>Microsoft Macintosh PowerPoint</Application>
  <PresentationFormat>Custom</PresentationFormat>
  <Lines>0</Lines>
  <Paragraphs>54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18</vt:i4>
      </vt:variant>
      <vt:variant>
        <vt:lpstr>Slide Titles</vt:lpstr>
      </vt:variant>
      <vt:variant>
        <vt:i4>18</vt:i4>
      </vt:variant>
    </vt:vector>
  </HeadingPairs>
  <TitlesOfParts>
    <vt:vector size="36" baseType="lpstr">
      <vt:lpstr>Title &amp; Subtitle</vt:lpstr>
      <vt:lpstr>Title &amp; Subtitle - Photo</vt:lpstr>
      <vt:lpstr>Photo - Vertical</vt:lpstr>
      <vt:lpstr>Photo - Vertical - Dark</vt:lpstr>
      <vt:lpstr>Title - Center</vt:lpstr>
      <vt:lpstr>Photo - Horizontal</vt:lpstr>
      <vt:lpstr>Photo - Horizontal - Dark</vt:lpstr>
      <vt:lpstr>Title &amp; Bullets</vt:lpstr>
      <vt:lpstr>Title &amp; Subtitle - Photo - Dark</vt:lpstr>
      <vt:lpstr>Title &amp; Bullets - Right</vt:lpstr>
      <vt:lpstr>Title &amp; Bullets - 2 Column</vt:lpstr>
      <vt:lpstr>Title &amp; Bullets - Left</vt:lpstr>
      <vt:lpstr>Title, Bullets &amp; Photo</vt:lpstr>
      <vt:lpstr>Bullets</vt:lpstr>
      <vt:lpstr>Blank</vt:lpstr>
      <vt:lpstr>Blank - Dark</vt:lpstr>
      <vt:lpstr>Title - Top</vt:lpstr>
      <vt:lpstr>Title - Top - Dark</vt:lpstr>
      <vt:lpstr>Mapping Strategies for Complex Data</vt:lpstr>
      <vt:lpstr>Overview</vt:lpstr>
      <vt:lpstr>Complex data</vt:lpstr>
      <vt:lpstr>Complex data</vt:lpstr>
      <vt:lpstr>Complex data</vt:lpstr>
      <vt:lpstr>Complex data</vt:lpstr>
      <vt:lpstr>Complex data</vt:lpstr>
      <vt:lpstr>Creating new metrics</vt:lpstr>
      <vt:lpstr>Exercise I</vt:lpstr>
      <vt:lpstr>Creating new metrics: Gini Coefficient</vt:lpstr>
      <vt:lpstr>Overlays &amp; Transparency</vt:lpstr>
      <vt:lpstr>Overlays &amp; Transparency</vt:lpstr>
      <vt:lpstr>Overlays &amp; Transparency</vt:lpstr>
      <vt:lpstr>Overlays &amp; Transparency</vt:lpstr>
      <vt:lpstr>Exercise II</vt:lpstr>
      <vt:lpstr>Point densities</vt:lpstr>
      <vt:lpstr>Exercise III</vt:lpstr>
      <vt:lpstr>Conclusions and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strategies for complex data</dc:title>
  <dc:creator>Scholtz, Nicole</dc:creator>
  <cp:lastModifiedBy>Justin Joque</cp:lastModifiedBy>
  <cp:revision>18</cp:revision>
  <dcterms:modified xsi:type="dcterms:W3CDTF">2015-03-11T15:34:28Z</dcterms:modified>
</cp:coreProperties>
</file>